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76"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997581-A831-47AD-8EE6-8DF850ADE316}"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381532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132690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1476687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62984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1301750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A997581-A831-47AD-8EE6-8DF850ADE316}"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1407694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A997581-A831-47AD-8EE6-8DF850ADE316}"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221971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997581-A831-47AD-8EE6-8DF850ADE316}"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1562324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997581-A831-47AD-8EE6-8DF850ADE316}"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31593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997581-A831-47AD-8EE6-8DF850ADE316}"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42538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97581-A831-47AD-8EE6-8DF850ADE316}"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323002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71101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997581-A831-47AD-8EE6-8DF850ADE316}"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2028870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997581-A831-47AD-8EE6-8DF850ADE316}"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415881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A997581-A831-47AD-8EE6-8DF850ADE316}"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249420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1453567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97581-A831-47AD-8EE6-8DF850ADE316}"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C800-2003-46AC-878F-0A9422F3EB46}" type="slidenum">
              <a:rPr lang="en-US" smtClean="0"/>
              <a:t>‹#›</a:t>
            </a:fld>
            <a:endParaRPr lang="en-US"/>
          </a:p>
        </p:txBody>
      </p:sp>
    </p:spTree>
    <p:extLst>
      <p:ext uri="{BB962C8B-B14F-4D97-AF65-F5344CB8AC3E}">
        <p14:creationId xmlns:p14="http://schemas.microsoft.com/office/powerpoint/2010/main" val="51965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BA997581-A831-47AD-8EE6-8DF850ADE316}" type="datetimeFigureOut">
              <a:rPr lang="en-US" smtClean="0"/>
              <a:t>11/23/2017</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DBFC800-2003-46AC-878F-0A9422F3EB46}" type="slidenum">
              <a:rPr lang="en-US" smtClean="0"/>
              <a:t>‹#›</a:t>
            </a:fld>
            <a:endParaRPr lang="en-US"/>
          </a:p>
        </p:txBody>
      </p:sp>
    </p:spTree>
    <p:extLst>
      <p:ext uri="{BB962C8B-B14F-4D97-AF65-F5344CB8AC3E}">
        <p14:creationId xmlns:p14="http://schemas.microsoft.com/office/powerpoint/2010/main" val="139038943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362200"/>
            <a:ext cx="6517482" cy="2509213"/>
          </a:xfrm>
        </p:spPr>
        <p:txBody>
          <a:bodyPr>
            <a:noAutofit/>
          </a:bodyPr>
          <a:lstStyle/>
          <a:p>
            <a:r>
              <a:rPr lang="en-US" sz="6600" b="1" dirty="0" smtClean="0">
                <a:latin typeface="Times New Roman" pitchFamily="18" charset="0"/>
                <a:cs typeface="Times New Roman" pitchFamily="18" charset="0"/>
              </a:rPr>
              <a:t>DELEGATION OF AUTHORITY</a:t>
            </a:r>
            <a:endParaRPr lang="en-US" sz="6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243"/>
            <a:ext cx="9144000" cy="6555641"/>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BENEFITS TO THE ORGANISATION:</a:t>
            </a:r>
          </a:p>
          <a:p>
            <a:pPr algn="just"/>
            <a:r>
              <a:rPr lang="en-US" sz="2000" dirty="0" smtClean="0">
                <a:latin typeface="Times New Roman" panose="02020603050405020304" pitchFamily="18" charset="0"/>
                <a:cs typeface="Times New Roman" panose="02020603050405020304" pitchFamily="18" charset="0"/>
              </a:rPr>
              <a:t>DELEGATION PROVIDES THE NECESSARY FLEXIBILITY TO THE OTHERWISE RIGID PROCEDURES. IT HELPS TO ADJUST PROCEDURES ACCORDING TO THE NEEDS TO SITUATION THUS FACILITATING EFFICIENCY AND QUICK ACTIONS.</a:t>
            </a:r>
          </a:p>
          <a:p>
            <a:r>
              <a:rPr lang="en-US" sz="2000" dirty="0" smtClean="0">
                <a:latin typeface="Times New Roman" panose="02020603050405020304" pitchFamily="18" charset="0"/>
                <a:cs typeface="Times New Roman" panose="02020603050405020304" pitchFamily="18" charset="0"/>
              </a:rPr>
              <a:t>DELEGATION DEVELOPS TEAM SPIRIT. DUE TO DELEGATION, EFFECTIVE COMMUNICATION DEVELOPS BETWEEN THE SUPERIORS AND SUBORDINATES. THIS BRINGS BETTER RELATIONS AND TEAM SPIRIT AMONG THE SUPERIORS AND SUBORDINATES.</a:t>
            </a:r>
          </a:p>
          <a:p>
            <a:r>
              <a:rPr lang="en-US" sz="2000" dirty="0" smtClean="0">
                <a:latin typeface="Times New Roman" panose="02020603050405020304" pitchFamily="18" charset="0"/>
                <a:cs typeface="Times New Roman" panose="02020603050405020304" pitchFamily="18" charset="0"/>
              </a:rPr>
              <a:t>DELEGATION CAN IMPROVE QUALITY OF WORK BY ALLOWING THE EMPLOYEES WHO HAVE DIRECT KNOWLEDGE AND INTERACTION WITH CLIENTS TO MAKE DECISIONS AND COMPLETE TASKS.</a:t>
            </a:r>
          </a:p>
          <a:p>
            <a:r>
              <a:rPr lang="en-US" sz="2000" dirty="0" smtClean="0">
                <a:latin typeface="Times New Roman" panose="02020603050405020304" pitchFamily="18" charset="0"/>
                <a:cs typeface="Times New Roman" panose="02020603050405020304" pitchFamily="18" charset="0"/>
              </a:rPr>
              <a:t>QUALITY CAN ALSO IMPROVE THROUGH ENHANCED EMPLOYEE MOTIVATION. EMPLOYEES MAY DO A BETTER JOB BECAUSE THEY FEEL A PERSONAL ACCOUNTABILITY FOR THE OUTCOME, EVEN THOUGH RESPONSIBILITY ULTIMATELY RESTS WITH THE INDIVIDUAL WHO MADE THE DELEGATION.</a:t>
            </a:r>
          </a:p>
          <a:p>
            <a:r>
              <a:rPr lang="en-US" sz="2000" dirty="0" smtClean="0">
                <a:latin typeface="Times New Roman" panose="02020603050405020304" pitchFamily="18" charset="0"/>
                <a:cs typeface="Times New Roman" panose="02020603050405020304" pitchFamily="18" charset="0"/>
              </a:rPr>
              <a:t>DELEGATION HELPS MAINTAIN CORDIAL RELATIONSHIPS. THE SUPERIORS TRUST SUBORDINATES AND GIVE THEM NECESSARY AUTHORITY. THE SUBORDINATES ACCEPT THEIR ACCOUNTABILITY AND THIS DEVELOPS CORDIAL SUPERIOR-SUBORDINATE RELATIONSHIPS.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5693866"/>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LIMITATIONS OF DELEGATION OF AUTHORITY</a:t>
            </a:r>
          </a:p>
          <a:p>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MANAGERS’ LACK OF REQUIRED COMPETENCIES NECESSARY TO DELEGATE EFFECTIVELY – CHOOSING THE WRONG TASKS TO DELEGATE, THE WRONG SUBORDINATE TO TRUST, OR THEY MAY PROVIDE INADEQUATE DIRECTION TO THE SUBORDINATE WHEN DELEGATING.</a:t>
            </a:r>
          </a:p>
          <a:p>
            <a:pPr marL="342900" indent="-342900">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IMPROPER DELEGATION CAN CAUSE A HOST OF PROBLEMS, PRIMARY OF WHICH IS AN INCORRECTLY COMPLETED TASK, WHICH MAY HURT THE OVERALL PRODUCTIVITY OF THE ORGANISATION.</a:t>
            </a:r>
          </a:p>
          <a:p>
            <a:pPr marL="342900" indent="-342900">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GENERAL FINANCIAL SUPERVISION AND THE POWER TO SANCTION EXPENDITURE ABOVE A SPECIFIED AMOUNT.</a:t>
            </a:r>
          </a:p>
          <a:p>
            <a:pPr marL="342900" indent="-342900">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POWER TO SANCTION NEW POLICIES AND PLANS AND DEPARTURES FROM ESTABLISHED POLICY.</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87025"/>
            <a:ext cx="8458200" cy="5816977"/>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GENERAL STEPS IN DELEGATION OF AUTHORITY</a:t>
            </a:r>
          </a:p>
          <a:p>
            <a:endParaRPr lang="en-US" sz="2400" b="1"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TO ACHIEVE EFFECTIVE DELEGATION, THE MANAGER HAS TO PERFORM THE FOLLOWING STEPS: </a:t>
            </a:r>
          </a:p>
          <a:p>
            <a:pPr algn="just"/>
            <a:endParaRPr lang="en-US" sz="20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b="1" dirty="0" smtClean="0">
                <a:latin typeface="Times New Roman" panose="02020603050405020304" pitchFamily="18" charset="0"/>
                <a:cs typeface="Times New Roman" panose="02020603050405020304" pitchFamily="18" charset="0"/>
              </a:rPr>
              <a:t>ASSIGNMENT OF DUTIES: </a:t>
            </a:r>
            <a:r>
              <a:rPr lang="en-US" sz="2000" dirty="0" smtClean="0">
                <a:latin typeface="Times New Roman" panose="02020603050405020304" pitchFamily="18" charset="0"/>
                <a:cs typeface="Times New Roman" panose="02020603050405020304" pitchFamily="18" charset="0"/>
              </a:rPr>
              <a:t> THE MANAGER MUST FIRST DEFINE THE TASK AND DUTIES TO THE SUBORDINATE THEN HE DEFINES THE RESULT EXPECTED FROM THE SUBORDINATES.</a:t>
            </a:r>
          </a:p>
          <a:p>
            <a:pPr marL="457200" indent="-457200" algn="just">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b="1" dirty="0" smtClean="0">
                <a:latin typeface="Times New Roman" panose="02020603050405020304" pitchFamily="18" charset="0"/>
                <a:cs typeface="Times New Roman" panose="02020603050405020304" pitchFamily="18" charset="0"/>
              </a:rPr>
              <a:t>GRANTING OF AUTHORITY: </a:t>
            </a:r>
            <a:r>
              <a:rPr lang="en-US" sz="2000" dirty="0" smtClean="0">
                <a:latin typeface="Times New Roman" panose="02020603050405020304" pitchFamily="18" charset="0"/>
                <a:cs typeface="Times New Roman" panose="02020603050405020304" pitchFamily="18" charset="0"/>
              </a:rPr>
              <a:t>EVERY SUBORDINATE SHOULD BE GIVEN INDEPENDENCE TO DELIVER ON THE TASK GIVEN TO HIM BY THE SUPERIOR.</a:t>
            </a:r>
          </a:p>
          <a:p>
            <a:pPr marL="457200" indent="-457200" algn="just">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b="1" dirty="0" smtClean="0">
                <a:latin typeface="Times New Roman" panose="02020603050405020304" pitchFamily="18" charset="0"/>
                <a:cs typeface="Times New Roman" panose="02020603050405020304" pitchFamily="18" charset="0"/>
              </a:rPr>
              <a:t> CREATING RESPONSIBILITY AND ACCOUNTABILITY: </a:t>
            </a:r>
            <a:r>
              <a:rPr lang="en-US" sz="2000" dirty="0" smtClean="0">
                <a:latin typeface="Times New Roman" panose="02020603050405020304" pitchFamily="18" charset="0"/>
                <a:cs typeface="Times New Roman" panose="02020603050405020304" pitchFamily="18" charset="0"/>
              </a:rPr>
              <a:t>SUBORDINATE IS EXPECTED TO CARRYOUT THEIR DUTIES TO THE BEST OF THEIR ABILITY AS PER THE DIRECTIONS OF THEIR SUPERIOR.</a:t>
            </a:r>
            <a:endParaRPr lang="en-US" sz="2000" b="1"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endParaRPr lang="en-US"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82000" cy="5546198"/>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PRACTICAL STEPS TO DELEGATING OF AUTHORITY</a:t>
            </a:r>
          </a:p>
          <a:p>
            <a:endParaRPr lang="en-US" sz="2400" b="1"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BELOW IS A STEP BY STEP ACTION EXPECTED TO BE TAKEN FOR EFFECTIVE DELEGATION OF AUTHORITY:</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DEFINE THE TASKS</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SELECT THE INDIVIDUAL OR TEAM</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ASSESS ABILITY AND TRAINING NEEDS</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EXPLAIN THE REASONS</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STATE REQUIRED RESULTS</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CONSIDER RESOURCES REQUIRED</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AGREE DEADLINES</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SUPPORT AND COMMUNICATE</a:t>
            </a:r>
          </a:p>
          <a:p>
            <a:pPr marL="457200" indent="-457200">
              <a:lnSpc>
                <a:spcPct val="150000"/>
              </a:lnSpc>
              <a:buFont typeface="+mj-lt"/>
              <a:buAutoNum type="arabicPeriod"/>
            </a:pPr>
            <a:r>
              <a:rPr lang="en-US" sz="2000" dirty="0" smtClean="0">
                <a:latin typeface="Times New Roman" panose="02020603050405020304" pitchFamily="18" charset="0"/>
                <a:cs typeface="Times New Roman" panose="02020603050405020304" pitchFamily="18" charset="0"/>
              </a:rPr>
              <a:t>CREATE MECHANISMS FOR FEEDBACK ON RESULTS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360"/>
            <a:ext cx="9144000" cy="6924973"/>
          </a:xfrm>
          <a:prstGeom prst="rect">
            <a:avLst/>
          </a:prstGeom>
          <a:noFill/>
          <a:ln>
            <a:solidFill>
              <a:schemeClr val="accent2">
                <a:lumMod val="60000"/>
                <a:lumOff val="40000"/>
              </a:schemeClr>
            </a:solidFill>
          </a:ln>
          <a:effectLst>
            <a:glow rad="228600">
              <a:schemeClr val="accent3">
                <a:satMod val="175000"/>
                <a:alpha val="40000"/>
              </a:schemeClr>
            </a:glow>
          </a:effectLst>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WHY MANAGERS FIND IT DIFFICULT TO DELEGATE </a:t>
            </a:r>
            <a:endParaRPr lang="en-US" sz="2400" b="1" dirty="0">
              <a:latin typeface="Times New Roman" panose="02020603050405020304" pitchFamily="18" charset="0"/>
              <a:cs typeface="Times New Roman" panose="02020603050405020304" pitchFamily="18" charset="0"/>
            </a:endParaRPr>
          </a:p>
          <a:p>
            <a:pPr marL="284163" indent="-284163">
              <a:buFont typeface="+mj-lt"/>
              <a:buAutoNum type="arabicPeriod"/>
            </a:pPr>
            <a:r>
              <a:rPr lang="en-US" sz="2000" b="1" dirty="0" smtClean="0">
                <a:latin typeface="Times New Roman" panose="02020603050405020304" pitchFamily="18" charset="0"/>
                <a:cs typeface="Times New Roman" panose="02020603050405020304" pitchFamily="18" charset="0"/>
              </a:rPr>
              <a:t>LETTING GO: </a:t>
            </a:r>
            <a:r>
              <a:rPr lang="en-US" sz="2000" dirty="0" smtClean="0">
                <a:latin typeface="Times New Roman" panose="02020603050405020304" pitchFamily="18" charset="0"/>
                <a:cs typeface="Times New Roman" panose="02020603050405020304" pitchFamily="18" charset="0"/>
              </a:rPr>
              <a:t> MANY MANAGERS HAVE DIFFICULTIES IN LETTING GO TO HAVING DIRECT HANDS ON POSITION IN AREAS OF RESPONSIBILITY. IT IS NOT UNCOMMON FOR MANAGERS WITH THE KIND OF MANAGEMENT STYLE OF FEELING MORE CONFIDENT IN DOING THE DETAILED WORK, I.E., THE FALLACY OF “IF YOU WANT IT DONE RIGHT, YOU HAVE TO DO IT YOURSELF”.</a:t>
            </a:r>
            <a:endParaRPr lang="en-US" sz="2000" b="1" dirty="0" smtClean="0">
              <a:latin typeface="Times New Roman" panose="02020603050405020304" pitchFamily="18" charset="0"/>
              <a:cs typeface="Times New Roman" panose="02020603050405020304" pitchFamily="18" charset="0"/>
            </a:endParaRPr>
          </a:p>
          <a:p>
            <a:pPr marL="225425"/>
            <a:r>
              <a:rPr lang="en-US" sz="2000" dirty="0" smtClean="0">
                <a:latin typeface="Times New Roman" panose="02020603050405020304" pitchFamily="18" charset="0"/>
                <a:cs typeface="Times New Roman" panose="02020603050405020304" pitchFamily="18" charset="0"/>
              </a:rPr>
              <a:t>ONE WAY TO OVERCOME THIS MINDSET IS TO ACCEPT THE FACT THAT THE SUBORDINATE DO NOT NEED TO COMPLETE THE TASK EXACTLY AS THE MANAGER WOULD DO IT TO MEET ORGANISATIONAL GOALS.</a:t>
            </a:r>
          </a:p>
          <a:p>
            <a:pPr marL="225425"/>
            <a:endParaRPr lang="en-US" sz="2000" dirty="0" smtClean="0">
              <a:latin typeface="Times New Roman" panose="02020603050405020304" pitchFamily="18" charset="0"/>
              <a:cs typeface="Times New Roman" panose="02020603050405020304" pitchFamily="18" charset="0"/>
            </a:endParaRPr>
          </a:p>
          <a:p>
            <a:pPr marL="225425" indent="-225425">
              <a:buFont typeface="+mj-lt"/>
              <a:buAutoNum type="arabicPeriod" startAt="2"/>
            </a:pPr>
            <a:r>
              <a:rPr lang="en-US" sz="2000" b="1" dirty="0" smtClean="0">
                <a:latin typeface="Times New Roman" panose="02020603050405020304" pitchFamily="18" charset="0"/>
                <a:cs typeface="Times New Roman" panose="02020603050405020304" pitchFamily="18" charset="0"/>
              </a:rPr>
              <a:t> TIME CONSUMING: </a:t>
            </a:r>
            <a:r>
              <a:rPr lang="en-US" sz="2000" dirty="0" smtClean="0">
                <a:latin typeface="Times New Roman" panose="02020603050405020304" pitchFamily="18" charset="0"/>
                <a:cs typeface="Times New Roman" panose="02020603050405020304" pitchFamily="18" charset="0"/>
              </a:rPr>
              <a:t> ALL TOO OFTEN MANAGERS FEEL IT TAKES TOO MUCH TO SIT DOWN AND EXPLAIN TO AN EMPLOYEE HOW TO DO A TASK ESPECIALLY IF THEY ARE BURDENED WITH SEVERAL DEADLINES. IN THESE INSTANCES SOME INDIVIDUALS FEELS IT IS EASIER AND QUICKER TO DO THE TASK THEMSELVES, WHAT SUCH MANAGERS DON’T REALISE IS THE FACT THAT THE TASK WHICH ARE REDUNDANT AND REPETITIVE CAN BE SHOWN TO AN EMPLOYEE ONCE AND  THEN THE INDIVIDUAL CAN LEARN THE JOB INSIDE AND OUT (WHILE IN THE SHORT TERM IT TAKES SOME TIME, IN THE LONG TERM ONCE AN EMPLOYEE IS FAMILIAR WITH THE PROCESS, IT WILL BE A HUGE TIME SAVER).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10600" cy="6555641"/>
          </a:xfrm>
          <a:prstGeom prst="rect">
            <a:avLst/>
          </a:prstGeom>
          <a:noFill/>
        </p:spPr>
        <p:txBody>
          <a:bodyPr wrap="square" rtlCol="0">
            <a:spAutoFit/>
          </a:bodyPr>
          <a:lstStyle/>
          <a:p>
            <a:pPr marL="457200" indent="-457200">
              <a:buFont typeface="+mj-lt"/>
              <a:buAutoNum type="arabicPeriod" startAt="3"/>
            </a:pPr>
            <a:r>
              <a:rPr lang="en-US" sz="2000" b="1" dirty="0" smtClean="0">
                <a:latin typeface="Times New Roman" panose="02020603050405020304" pitchFamily="18" charset="0"/>
                <a:cs typeface="Times New Roman" panose="02020603050405020304" pitchFamily="18" charset="0"/>
              </a:rPr>
              <a:t>FEAR: </a:t>
            </a:r>
            <a:r>
              <a:rPr lang="en-US" sz="2000" dirty="0" smtClean="0">
                <a:latin typeface="Times New Roman" panose="02020603050405020304" pitchFamily="18" charset="0"/>
                <a:cs typeface="Times New Roman" panose="02020603050405020304" pitchFamily="18" charset="0"/>
              </a:rPr>
              <a:t> IT IS OFTEN A CONTRIBUTING FACTOR TO AN INABILITY TO DELEGATE. THE FEAR MAY STEM FROM THE JOB BEING DONE WRONGLY BY THE SUBORDINATE OR THE FEAR OF BEING SEEN AS LAZY OR NOT IN CONTROL.</a:t>
            </a:r>
          </a:p>
          <a:p>
            <a:endParaRPr lang="en-US" sz="2000" b="1" dirty="0" smtClean="0">
              <a:latin typeface="Times New Roman" panose="02020603050405020304" pitchFamily="18" charset="0"/>
              <a:cs typeface="Times New Roman" panose="02020603050405020304" pitchFamily="18" charset="0"/>
            </a:endParaRPr>
          </a:p>
          <a:p>
            <a:pPr marL="285750" indent="-171450">
              <a:tabLst>
                <a:tab pos="0" algn="l"/>
              </a:tabLst>
            </a:pP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REALITY IS THAT EVERYONE MAKES MISTAKES IN THE WORKPLACE AND IF MANAGED  APPROPRIATELY MISTAKES CAN BE EXCELLENT LEARNING OPPORTUNITIES TO IMPROVE PERFORMANCE, PROMOTE INNOVATION AND IMPROVE OPERATIONS. </a:t>
            </a:r>
          </a:p>
          <a:p>
            <a:pPr marL="285750" indent="-171450">
              <a:tabLst>
                <a:tab pos="0" algn="l"/>
              </a:tabLst>
            </a:pPr>
            <a:endParaRPr lang="en-US" sz="2000" b="1" dirty="0" smtClean="0">
              <a:latin typeface="Times New Roman" panose="02020603050405020304" pitchFamily="18" charset="0"/>
              <a:cs typeface="Times New Roman" panose="02020603050405020304" pitchFamily="18" charset="0"/>
            </a:endParaRPr>
          </a:p>
          <a:p>
            <a:pPr marL="571500" indent="-457200">
              <a:buFont typeface="+mj-lt"/>
              <a:buAutoNum type="arabicPeriod" startAt="4"/>
              <a:tabLst>
                <a:tab pos="0" algn="l"/>
              </a:tabLst>
            </a:pPr>
            <a:r>
              <a:rPr lang="en-US" sz="2000" b="1" dirty="0" smtClean="0">
                <a:latin typeface="Times New Roman" panose="02020603050405020304" pitchFamily="18" charset="0"/>
                <a:cs typeface="Times New Roman" panose="02020603050405020304" pitchFamily="18" charset="0"/>
              </a:rPr>
              <a:t>NEED FOR CONTROL: </a:t>
            </a:r>
            <a:r>
              <a:rPr lang="en-US" sz="2000" dirty="0" smtClean="0">
                <a:latin typeface="Times New Roman" panose="02020603050405020304" pitchFamily="18" charset="0"/>
                <a:cs typeface="Times New Roman" panose="02020603050405020304" pitchFamily="18" charset="0"/>
              </a:rPr>
              <a:t>A PERSON WITH A STRONG NEED FOR CONTROL LIKES TO HAVE THINGS DONE A VERY SPECIFIC WAY. IF A MANAGER IS VERY CONTROLLING, S/HE MAY NOT BE GOOD AT DELEGATING BECAUSE S/HE WANTS TO MAINTAIN A CERTAIN LEVEL OF POWER OVER HIS/HER STAFF. SHE MAY FEAR SHARING HER RESPONSIBILITIES WITH SUBORDINATES WILL CAUSE HER TO LOSE SOME OF THE CONTROL SHE HAS OVER THEM AND IF SHE WANTS TO CONTINUE TO BE SEEN AS THE EXPERT ON ALL MATTERS DELEGATING COULD JEOPARDIZED THIS. </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91600" cy="5324535"/>
          </a:xfrm>
          <a:prstGeom prst="rect">
            <a:avLst/>
          </a:prstGeom>
          <a:noFill/>
        </p:spPr>
        <p:txBody>
          <a:bodyPr wrap="square" rtlCol="0">
            <a:spAutoFit/>
          </a:bodyPr>
          <a:lstStyle/>
          <a:p>
            <a:pPr marL="457200" indent="-457200">
              <a:buFont typeface="+mj-lt"/>
              <a:buAutoNum type="arabicPeriod" startAt="5"/>
            </a:pPr>
            <a:r>
              <a:rPr lang="en-US" sz="2000" b="1" dirty="0" smtClean="0">
                <a:latin typeface="Times New Roman" panose="02020603050405020304" pitchFamily="18" charset="0"/>
                <a:cs typeface="Times New Roman" panose="02020603050405020304" pitchFamily="18" charset="0"/>
              </a:rPr>
              <a:t>FEAR OF BEING SHOWN UP: </a:t>
            </a:r>
            <a:r>
              <a:rPr lang="en-US" sz="2000" dirty="0" smtClean="0">
                <a:latin typeface="Times New Roman" panose="02020603050405020304" pitchFamily="18" charset="0"/>
                <a:cs typeface="Times New Roman" panose="02020603050405020304" pitchFamily="18" charset="0"/>
              </a:rPr>
              <a:t>WHEN A PERSON IS NOT CONFIDENT IN IS ABILITIES TO DO HIS JOB, S/HE DOES NOT WANT TO GIVE HIS SUBORDINATES A CHANCE TO OUTPERFORM HIM/HER. WHEN A MANAGER DELEGATES SOME OF HIS/HER TASKS TO HER EMPLOYEES, THERE’S ALWAYS A CHANCE THEY MAY COMPLETE THE ASSIGNMENT BETTER THAN S/HE.</a:t>
            </a:r>
          </a:p>
          <a:p>
            <a:pPr marL="457200" indent="-457200">
              <a:buFont typeface="+mj-lt"/>
              <a:buAutoNum type="arabicPeriod" startAt="5"/>
            </a:pPr>
            <a:endParaRPr lang="en-US" sz="2000" b="1" dirty="0" smtClean="0">
              <a:latin typeface="Times New Roman" panose="02020603050405020304" pitchFamily="18" charset="0"/>
              <a:cs typeface="Times New Roman" panose="02020603050405020304" pitchFamily="18" charset="0"/>
            </a:endParaRPr>
          </a:p>
          <a:p>
            <a:pPr marL="457200"/>
            <a:r>
              <a:rPr lang="en-US" sz="2000" dirty="0" smtClean="0">
                <a:latin typeface="Times New Roman" panose="02020603050405020304" pitchFamily="18" charset="0"/>
                <a:cs typeface="Times New Roman" panose="02020603050405020304" pitchFamily="18" charset="0"/>
              </a:rPr>
              <a:t>THE TRUTH HOWEVER IS WHEN THE MANAGER LETS THE SUBORDINATES EXCEL, THE MANAGER WILL BE KNOWN AS A MANAGER AND LEADER WHO CAN UTILISE THE TALENTS OF STAFF EFFECTIVELY.</a:t>
            </a:r>
          </a:p>
          <a:p>
            <a:pPr marL="457200"/>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startAt="6"/>
            </a:pPr>
            <a:r>
              <a:rPr lang="en-US" sz="2000" b="1" dirty="0" smtClean="0">
                <a:latin typeface="Times New Roman" panose="02020603050405020304" pitchFamily="18" charset="0"/>
                <a:cs typeface="Times New Roman" panose="02020603050405020304" pitchFamily="18" charset="0"/>
              </a:rPr>
              <a:t>PRECONCEIVED IDEAS ABOUT CERTAIN EMPLOYEES: </a:t>
            </a:r>
            <a:r>
              <a:rPr lang="en-US" sz="2000" dirty="0" smtClean="0">
                <a:latin typeface="Times New Roman" panose="02020603050405020304" pitchFamily="18" charset="0"/>
                <a:cs typeface="Times New Roman" panose="02020603050405020304" pitchFamily="18" charset="0"/>
              </a:rPr>
              <a:t>SOMETIMES MANAGERS ERRONEOUSLY JUMP TO CONCLUSIONS ABOUT THE CAPABILITIES OF SOME SUBORDINATES. MANAGERS MAY FORM A NEGATIVE OPINION ABOUT SOME EMPLOYEES’ ABILITY, BASED ON ONE OCCURRENCE.</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0"/>
            <a:ext cx="8839200" cy="6924973"/>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REASON WHY SUBORDINATES RESIST DELEGATION</a:t>
            </a: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FEAR OF CRITICISM: </a:t>
            </a:r>
            <a:r>
              <a:rPr lang="en-US" sz="2000" dirty="0" smtClean="0">
                <a:latin typeface="Times New Roman" panose="02020603050405020304" pitchFamily="18" charset="0"/>
                <a:cs typeface="Times New Roman" panose="02020603050405020304" pitchFamily="18" charset="0"/>
              </a:rPr>
              <a:t>SOME SUBORDINATES FEAR THAT THEY MAY BE CRITICISED BY OTHERS IF THEY COMMIT MISTAKES.</a:t>
            </a:r>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LACK OF INFORMATION: </a:t>
            </a:r>
            <a:r>
              <a:rPr lang="en-US" sz="2000" dirty="0" smtClean="0">
                <a:latin typeface="Times New Roman" panose="02020603050405020304" pitchFamily="18" charset="0"/>
                <a:cs typeface="Times New Roman" panose="02020603050405020304" pitchFamily="18" charset="0"/>
              </a:rPr>
              <a:t> A SUBORDINATE MAY HESITATE TO ACCEPT A NEW ASSIGNMENT WHEN S/HE KNOWS THAT NECESSARY INFORMATION TO PERFORM THE JOB IS NOT LIKELY TO BE MADE AVAILABLE TO HIM.</a:t>
            </a:r>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ABSENCE OF SELF-CONFIDENCE: </a:t>
            </a:r>
            <a:r>
              <a:rPr lang="en-US" sz="2000" dirty="0" smtClean="0">
                <a:latin typeface="Times New Roman" panose="02020603050405020304" pitchFamily="18" charset="0"/>
                <a:cs typeface="Times New Roman" panose="02020603050405020304" pitchFamily="18" charset="0"/>
              </a:rPr>
              <a:t> A SUBORDINATE MAY LACK SELF-CONFIDENT ABOUT HIS/HER ABILITY TO TAKE QUICK AND CORRECT DECISIONS.</a:t>
            </a: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FEAR OF BEING EXPOSED: </a:t>
            </a:r>
            <a:r>
              <a:rPr lang="en-US" sz="2000" dirty="0" smtClean="0">
                <a:latin typeface="Times New Roman" panose="02020603050405020304" pitchFamily="18" charset="0"/>
                <a:cs typeface="Times New Roman" panose="02020603050405020304" pitchFamily="18" charset="0"/>
              </a:rPr>
              <a:t>SOME SUBORDINATES MAY HAVE INFERIORITY COMPLEX. THEY FEEL THAT THEIR INABILITY TO DEAL WITH NEW PROBLEMS WILL BE EXPOSED DUE TO DELEGATION.</a:t>
            </a: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DIFFICULTY IN DECISION MAKING: </a:t>
            </a:r>
            <a:r>
              <a:rPr lang="en-US" sz="2000" dirty="0" smtClean="0">
                <a:latin typeface="Times New Roman" panose="02020603050405020304" pitchFamily="18" charset="0"/>
                <a:cs typeface="Times New Roman" panose="02020603050405020304" pitchFamily="18" charset="0"/>
              </a:rPr>
              <a:t> A SUBORDINATE MAY NOT HAVE THE SKILL AND EXPERTISE TO TAKE QUICK AND CORRECT DECISIONS; HE GOES TO HIS SUPERIOR FOR GUIDANCE AND OPINION.</a:t>
            </a:r>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POOR SUPERIOR-SUBORDINATE RELATIONS: </a:t>
            </a:r>
            <a:r>
              <a:rPr lang="en-US" sz="2000" dirty="0" smtClean="0">
                <a:latin typeface="Times New Roman" panose="02020603050405020304" pitchFamily="18" charset="0"/>
                <a:cs typeface="Times New Roman" panose="02020603050405020304" pitchFamily="18" charset="0"/>
              </a:rPr>
              <a:t> ABSENCE OF CORDIAL RELATIONS BETWEEN THE SUPERIOR AND THE SUBORDINATES DETERS SUBORDINATES FROM WANT TO ACCEPT CERTAIN DELEGATED AUTHORITY.</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latin typeface="Times New Roman" pitchFamily="18" charset="0"/>
                <a:cs typeface="Times New Roman" pitchFamily="18" charset="0"/>
              </a:rPr>
              <a:t>DEFINITION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0" y="533400"/>
            <a:ext cx="9144000" cy="6324600"/>
          </a:xfrm>
        </p:spPr>
        <p:txBody>
          <a:bodyPr>
            <a:noAutofit/>
          </a:bodyPr>
          <a:lstStyle/>
          <a:p>
            <a:pPr algn="just"/>
            <a:r>
              <a:rPr lang="en-US" dirty="0" smtClean="0">
                <a:latin typeface="Times New Roman" pitchFamily="18" charset="0"/>
                <a:cs typeface="Times New Roman" pitchFamily="18" charset="0"/>
              </a:rPr>
              <a:t>Millet (1954:46) Defines Delegation As The Means Of Assigning Responsibility Or Authority To Another Person (Normally From A Manager To A Subordinate) To Carry Out Specific Activities.</a:t>
            </a:r>
          </a:p>
          <a:p>
            <a:pPr algn="just"/>
            <a:r>
              <a:rPr lang="en-US" dirty="0" err="1" smtClean="0">
                <a:latin typeface="Times New Roman" pitchFamily="18" charset="0"/>
                <a:cs typeface="Times New Roman" pitchFamily="18" charset="0"/>
              </a:rPr>
              <a:t>Jayed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Igbal</a:t>
            </a:r>
            <a:r>
              <a:rPr lang="en-US" dirty="0" smtClean="0">
                <a:latin typeface="Times New Roman" pitchFamily="18" charset="0"/>
                <a:cs typeface="Times New Roman" pitchFamily="18" charset="0"/>
              </a:rPr>
              <a:t> In The Journal Of Managerial Sciences 58 Volume 1, Numbers 2 Defines Delegation As “An Act Where Managers Provide Some Or A Major Portion Of The Authority, Vested In Their Positions, To Their Subordinates To Accomplish Certain Organizational Tasks.</a:t>
            </a:r>
          </a:p>
          <a:p>
            <a:pPr algn="just"/>
            <a:r>
              <a:rPr lang="en-US" dirty="0" smtClean="0">
                <a:latin typeface="Times New Roman" pitchFamily="18" charset="0"/>
                <a:cs typeface="Times New Roman" pitchFamily="18" charset="0"/>
              </a:rPr>
              <a:t>O. S. Miner, Cited By Gaurav </a:t>
            </a:r>
            <a:r>
              <a:rPr lang="en-US" dirty="0" err="1" smtClean="0">
                <a:latin typeface="Times New Roman" pitchFamily="18" charset="0"/>
                <a:cs typeface="Times New Roman" pitchFamily="18" charset="0"/>
              </a:rPr>
              <a:t>Akrani</a:t>
            </a:r>
            <a:r>
              <a:rPr lang="en-US" dirty="0" smtClean="0">
                <a:latin typeface="Times New Roman" pitchFamily="18" charset="0"/>
                <a:cs typeface="Times New Roman" pitchFamily="18" charset="0"/>
              </a:rPr>
              <a:t> (2010), Noted That Delegation Takes Place When One  Person Gives Another The Right To Perform Work On His Behalf And In His Name And The Second Person Accepts A Corresponding Duty Or Obligation To Do That Is Required Of Him.</a:t>
            </a:r>
          </a:p>
          <a:p>
            <a:pPr algn="just"/>
            <a:r>
              <a:rPr lang="en-US" dirty="0" smtClean="0">
                <a:latin typeface="Times New Roman" pitchFamily="18" charset="0"/>
                <a:cs typeface="Times New Roman" pitchFamily="18" charset="0"/>
              </a:rPr>
              <a:t>Wikipedia Defines Delegation As The Assignment Of Responsibility Or Authority To Another  Persons (Normally From A Manager To A Subordinate) To Carry Out Specific Activities </a:t>
            </a:r>
          </a:p>
          <a:p>
            <a:pPr algn="just"/>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131" y="0"/>
            <a:ext cx="7773338" cy="1596177"/>
          </a:xfrm>
        </p:spPr>
        <p:txBody>
          <a:bodyPr/>
          <a:lstStyle/>
          <a:p>
            <a:r>
              <a:rPr lang="en-US" b="1" dirty="0" smtClean="0">
                <a:latin typeface="Times New Roman" pitchFamily="18" charset="0"/>
                <a:cs typeface="Times New Roman" pitchFamily="18" charset="0"/>
              </a:rPr>
              <a:t>DEFINITION</a:t>
            </a:r>
            <a:endParaRPr lang="en-US" b="1"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381000" y="1219200"/>
            <a:ext cx="8534400" cy="5638800"/>
          </a:xfrm>
        </p:spPr>
        <p:txBody>
          <a:bodyPr>
            <a:normAutofit/>
          </a:bodyPr>
          <a:lstStyle/>
          <a:p>
            <a:pPr algn="just">
              <a:buNone/>
            </a:pPr>
            <a:r>
              <a:rPr lang="en-US" dirty="0" smtClean="0">
                <a:latin typeface="Times New Roman" pitchFamily="18" charset="0"/>
                <a:cs typeface="Times New Roman" pitchFamily="18" charset="0"/>
              </a:rPr>
              <a:t>	delegation Of authority refers to the subdivision and sub-allocation of powers to the subordinates in order to achieve effective results. It is the division of authority and powers downwards to the subordinate; the act of using the power of other people's help.</a:t>
            </a:r>
          </a:p>
          <a:p>
            <a:pPr algn="just"/>
            <a:r>
              <a:rPr lang="en-US" dirty="0" smtClean="0">
                <a:latin typeface="Times New Roman" pitchFamily="18" charset="0"/>
                <a:cs typeface="Times New Roman" pitchFamily="18" charset="0"/>
              </a:rPr>
              <a:t>delegation involves the assigning of certain responsibilities along with the necessary authority by a superior to his subordinate. delegation is not a process of abdication. the person who delegates does not divorce himself/herself from the responsibility and authority with which he/she is entrusted. he remains accountable for the overall performance and also for the performance of his/her subordinates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 y="152400"/>
            <a:ext cx="8991600"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OBJECTIVES/REASONS FOR DELEGATION OF AUTHORITY</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1219200"/>
            <a:ext cx="8229600" cy="3170099"/>
          </a:xfrm>
          <a:prstGeom prst="rect">
            <a:avLst/>
          </a:prstGeom>
          <a:noFill/>
        </p:spPr>
        <p:txBody>
          <a:bodyPr wrap="square" rtlCol="0">
            <a:spAutoFit/>
          </a:bodyPr>
          <a:lstStyle/>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TO REDUCE THE EXCESSIVE WORK LOAD ON THE SUPERIORS</a:t>
            </a:r>
          </a:p>
          <a:p>
            <a:pPr marL="342900" indent="-3429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TO PROVIDE OPPORTUNITIES OF GROWTH AND SELF-DEVELOPMENT TO JUNIOR EXECUTIVES.</a:t>
            </a:r>
          </a:p>
          <a:p>
            <a:pPr marL="342900" indent="-3429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TO CREATE A TEAM OF EXPERIENCED AND MATURED MANAGERS FOR THE ORGANISATION.</a:t>
            </a:r>
          </a:p>
          <a:p>
            <a:pPr marL="342900" indent="-3429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000" dirty="0" smtClean="0">
                <a:latin typeface="Times New Roman" panose="02020603050405020304" pitchFamily="18" charset="0"/>
                <a:cs typeface="Times New Roman" panose="02020603050405020304" pitchFamily="18" charset="0"/>
              </a:rPr>
              <a:t>TO IMPROVE INDIVIDUAL AS WELL AS OVERALL EFFICIENCY OF THE ORGANISATION.</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
            <a:ext cx="8801100"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CATEGORIES OF DELEGATION</a:t>
            </a:r>
            <a:endParaRPr lang="en-US" sz="24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 y="990600"/>
            <a:ext cx="7696200" cy="4708981"/>
          </a:xfrm>
          <a:prstGeom prst="rect">
            <a:avLst/>
          </a:prstGeom>
        </p:spPr>
        <p:txBody>
          <a:bodyPr wrap="square">
            <a:spAutoFit/>
          </a:bodyPr>
          <a:lstStyle/>
          <a:p>
            <a:pPr marL="342900" indent="-34290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SPECIFIC: </a:t>
            </a:r>
            <a:r>
              <a:rPr lang="en-US" sz="2000" dirty="0" smtClean="0">
                <a:latin typeface="Times New Roman" panose="02020603050405020304" pitchFamily="18" charset="0"/>
                <a:cs typeface="Times New Roman" panose="02020603050405020304" pitchFamily="18" charset="0"/>
              </a:rPr>
              <a:t>THIS IS THE TYPE OF DELEGATIONS RELATED TO PARTICULAR JOBS OR AREAS OF RESPONSIBILITY.</a:t>
            </a:r>
          </a:p>
          <a:p>
            <a:pPr marL="342900" indent="-342900">
              <a:buFont typeface="Arial" panose="020B0604020202020204" pitchFamily="34" charset="0"/>
              <a:buChar char="•"/>
            </a:pPr>
            <a:endParaRPr lang="en-US" sz="2000" b="1"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GENERAL: </a:t>
            </a:r>
            <a:r>
              <a:rPr lang="en-US" sz="2000" dirty="0" smtClean="0">
                <a:latin typeface="Times New Roman" panose="02020603050405020304" pitchFamily="18" charset="0"/>
                <a:cs typeface="Times New Roman" panose="02020603050405020304" pitchFamily="18" charset="0"/>
              </a:rPr>
              <a:t>THIS EXTENDS OVER A BOARD AREA SUCH AS ASSISTING IN THE GENERAL MANAGEMENT OF PERSONNEL PRODUCTION.</a:t>
            </a:r>
          </a:p>
          <a:p>
            <a:pPr marL="342900" indent="-342900">
              <a:buFont typeface="Arial" panose="020B0604020202020204" pitchFamily="34" charset="0"/>
              <a:buChar char="•"/>
            </a:pPr>
            <a:endParaRPr lang="en-US" sz="2000" b="1"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VERBAL: </a:t>
            </a:r>
            <a:r>
              <a:rPr lang="en-US" sz="2000" dirty="0" smtClean="0">
                <a:latin typeface="Times New Roman" panose="02020603050405020304" pitchFamily="18" charset="0"/>
                <a:cs typeface="Times New Roman" panose="02020603050405020304" pitchFamily="18" charset="0"/>
              </a:rPr>
              <a:t>DELEGATION COULD BE GIVEN BY WORD OF MOUTH.</a:t>
            </a:r>
          </a:p>
          <a:p>
            <a:pPr marL="342900" indent="-342900">
              <a:buFont typeface="Arial" panose="020B0604020202020204" pitchFamily="34" charset="0"/>
              <a:buChar char="•"/>
            </a:pPr>
            <a:endParaRPr lang="en-US" sz="2000" b="1"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WRITTEN: </a:t>
            </a:r>
            <a:r>
              <a:rPr lang="en-US" sz="2000" dirty="0" smtClean="0">
                <a:latin typeface="Times New Roman" panose="02020603050405020304" pitchFamily="18" charset="0"/>
                <a:cs typeface="Times New Roman" panose="02020603050405020304" pitchFamily="18" charset="0"/>
              </a:rPr>
              <a:t>THIS IS WHERE DUTIES AND AUTHORITIES ARE LAID DOWN IN WRITTEN WORDS, I.E., IN BLACK AND WHITE.</a:t>
            </a:r>
            <a:endParaRPr lang="en-US" sz="2000" b="1" dirty="0" smtClean="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229600"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PRINCIPLES FOR EFFECTIVE DELEGATION</a:t>
            </a:r>
            <a:endParaRPr lang="en-US" sz="2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14325" y="1143000"/>
            <a:ext cx="8382000" cy="4708981"/>
          </a:xfrm>
          <a:prstGeom prst="rect">
            <a:avLst/>
          </a:prstGeom>
          <a:noFill/>
        </p:spPr>
        <p:txBody>
          <a:bodyPr wrap="square" rtlCol="0">
            <a:spAutoFit/>
          </a:bodyPr>
          <a:lstStyle/>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CLEARLY ARTICULATE THE DESIRED OUTCOME.</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LINES OF AUTHORITY, RESPONSIBILITY AND ACCOUNTABILITY FOR EACH POSITION SHOULD BE CLEARLY DEFINED.</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CREATE ROOM FOR CONSTANT COMMUNICATION AND REASONABLE MONITORING.</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FOCUS MORE ON RESULTS RATHER THAN STYLE.</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DELEGATION SHOULD BE PROPERLY PLANNED AND SYSTEMATIC.</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MATCH THE AMOUNT OF RESPONSIBILITY WITH THE AMOUNT OF AUTHORITY.</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REPORTING SYSTEM SHOULD BE ESTABLISHED WITH THOSE TO WHOM THE AUTHORITY HAS BEEN DELEGATED.</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POLICIES, REGULATIONS AND PROCEDURES SHOULD BE WELL DEFINED AS TO GIVE NO MISUNDERSTANDING TO THE EMPLOYEES USING DISCRETIONARY POWERS..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305800" cy="5386090"/>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ELEMENTS OF DELEGATION OF AUTHORITY </a:t>
            </a:r>
          </a:p>
          <a:p>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AUTHORITY: </a:t>
            </a:r>
            <a:r>
              <a:rPr lang="en-US" sz="2000" dirty="0" smtClean="0">
                <a:latin typeface="Times New Roman" panose="02020603050405020304" pitchFamily="18" charset="0"/>
                <a:cs typeface="Times New Roman" panose="02020603050405020304" pitchFamily="18" charset="0"/>
              </a:rPr>
              <a:t> THIS REFERS TO THE POWER AND RIGHT TO ALLOCATE HUMAN AND MATERIAL RESOURCES TO TAKE DECISIONS AND TO GIVE ORDERS IN A BID TO ACHIEVE SET OBJECTIVES. AUTHORITY FLOW FROM TOP TO BOTTOM AND IT IS ACCOMPANIED WITH CORRESPONDING RESPONSIBILITY.</a:t>
            </a:r>
          </a:p>
          <a:p>
            <a:pPr marL="457200" indent="-457200">
              <a:buFont typeface="+mj-lt"/>
              <a:buAutoNum type="arabicPeriod"/>
            </a:pPr>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RESPONSIBILITY: </a:t>
            </a:r>
            <a:r>
              <a:rPr lang="en-US" sz="2000" dirty="0" smtClean="0">
                <a:latin typeface="Times New Roman" panose="02020603050405020304" pitchFamily="18" charset="0"/>
                <a:cs typeface="Times New Roman" panose="02020603050405020304" pitchFamily="18" charset="0"/>
              </a:rPr>
              <a:t>A PERSON WHO IS GIVEN THE RESPONSIBILITY MUST ENSURE THAT THE TASKS ASSIGNED ARE ACCOMPLISHED.</a:t>
            </a:r>
          </a:p>
          <a:p>
            <a:pPr marL="457200" indent="-457200">
              <a:buFont typeface="+mj-lt"/>
              <a:buAutoNum type="arabicPeriod"/>
            </a:pPr>
            <a:endParaRPr lang="en-US" sz="20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smtClean="0">
                <a:latin typeface="Times New Roman" panose="02020603050405020304" pitchFamily="18" charset="0"/>
                <a:cs typeface="Times New Roman" panose="02020603050405020304" pitchFamily="18" charset="0"/>
              </a:rPr>
              <a:t>ACCOUNTABILITY: </a:t>
            </a:r>
            <a:r>
              <a:rPr lang="en-US" sz="2000" dirty="0" smtClean="0">
                <a:latin typeface="Times New Roman" panose="02020603050405020304" pitchFamily="18" charset="0"/>
                <a:cs typeface="Times New Roman" panose="02020603050405020304" pitchFamily="18" charset="0"/>
              </a:rPr>
              <a:t>IT SIMPLY MEANS BEING ANSWERABLE FOR THE END RESULT. ACCOUNTABILITY CANNOT BE DELEGATED. FOR EXAMPLE, IF “A” DELEGATES THE TASK TO “B”, RESPONSIBILITY RESTS WITH “B” BUT ACCOUNTABILITY STILL RESTS WITH “A”.</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772400" cy="3908762"/>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BENEFITS OF DELEGATION OF AUTHORITY</a:t>
            </a:r>
          </a:p>
          <a:p>
            <a:endParaRPr lang="en-US" sz="2400" b="1"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EFFECTIVE DELEGATION CAN BENEFIT THE MANAGER, THE EMPLOYEE AND THE ORGANISATION.</a:t>
            </a:r>
          </a:p>
          <a:p>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BENEFITS TO THE MANAGER:</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IT HELPS THE MANAGER TO DEVOTE HIS TIME AND ENERGY TO MORE IMPORTANT ASPECT OF THE WORK.</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IT RELIVES THE MANAGER TO FOCUS ON MANAGERIAL TASKS SUCH AS PLANNING AND CONTROL.</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MANAGERS BENEFIT FROM THE DEVELOPMENT OF THE SUBORDINATE’S SKILLS.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229600" cy="5386090"/>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BENEFITS TO THE EMPLOYEE:</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OPPORTUNITY FOR SELF-DEVELOPMENT: IT HELPS TO BUILD UP THE SUBORDINATES, TRAINS THEM IN THE ACT OF SHARING RESPONSIBILITY WHICH IS POSSIBLE ONLY THROUGH DELEGATION.</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IT IMPROVES EMPLOYEE MORALE: IT MOTIVATES AND BUILDS MORALE, EMPLOYEES FIND IT GRATIFYING WHEN THEIR MANAGERS DELEGATE TO THEM. IT IS A SIGN THAT THEY ARE VALUED AND TRUSTED WORKERS AND THAT THEIR MANAGERS BELIEVES THEM CAPABLE OF GREATER SUCCESS.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DEVELOPMENT OF SKILLS: IT ENCOURAGES AND STIMULATES CREATIVITY.</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IT LEADS TO MOTIVATION OF SUBORDINATES.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DELEGATION ACTS AS A TRAINING GROUND FOR MANAGEMENT DEVELOPMENT. IT GIVES OPPORTUNITY TO SUBORDINATES TO LEARN, TO GROW AND TO DEVELOP NEW QUALITIES AND SKILLS.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497</TotalTime>
  <Words>1571</Words>
  <Application>Microsoft Office PowerPoint</Application>
  <PresentationFormat>On-screen Show (4:3)</PresentationFormat>
  <Paragraphs>113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Tw Cen MT</vt:lpstr>
      <vt:lpstr>Droplet</vt:lpstr>
      <vt:lpstr>DELEGATION OF AUTHORITY</vt:lpstr>
      <vt:lpstr>DEFINITION</vt:lpstr>
      <vt:lpstr>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Nida Perdido Karuyan</cp:lastModifiedBy>
  <cp:revision>40</cp:revision>
  <dcterms:created xsi:type="dcterms:W3CDTF">2015-06-03T13:38:17Z</dcterms:created>
  <dcterms:modified xsi:type="dcterms:W3CDTF">2017-11-23T14:13:36Z</dcterms:modified>
</cp:coreProperties>
</file>